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00"/>
    <a:srgbClr val="00FF00"/>
    <a:srgbClr val="80FF00"/>
    <a:srgbClr val="66FFFF"/>
    <a:srgbClr val="66FF66"/>
    <a:srgbClr val="FF8000"/>
    <a:srgbClr val="66CC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72" autoAdjust="0"/>
    <p:restoredTop sz="95855" autoAdjust="0"/>
  </p:normalViewPr>
  <p:slideViewPr>
    <p:cSldViewPr snapToGrid="0" snapToObjects="1">
      <p:cViewPr>
        <p:scale>
          <a:sx n="90" d="100"/>
          <a:sy n="90" d="100"/>
        </p:scale>
        <p:origin x="-161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0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9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5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9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9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6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2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0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AA27A-6444-C743-B184-FA1A3CBF928B}" type="datetimeFigureOut">
              <a:rPr lang="en-US" smtClean="0"/>
              <a:t>26/07/16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80B32-D1F6-CF41-811B-3B60B36E5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7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microsoft.com/office/2007/relationships/hdphoto" Target="../media/hdphoto2.wdp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6" Type="http://schemas.openxmlformats.org/officeDocument/2006/relationships/image" Target="../media/image5.emf"/><Relationship Id="rId7" Type="http://schemas.openxmlformats.org/officeDocument/2006/relationships/image" Target="../media/image8.png"/><Relationship Id="rId8" Type="http://schemas.openxmlformats.org/officeDocument/2006/relationships/image" Target="../media/image9.jpeg"/><Relationship Id="rId9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6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emf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8.png"/><Relationship Id="rId5" Type="http://schemas.openxmlformats.org/officeDocument/2006/relationships/image" Target="../media/image5.emf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emf"/><Relationship Id="rId5" Type="http://schemas.openxmlformats.org/officeDocument/2006/relationships/image" Target="../media/image9.jpeg"/><Relationship Id="rId6" Type="http://schemas.microsoft.com/office/2007/relationships/hdphoto" Target="../media/hdphoto4.wdp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8809" b="8574"/>
          <a:stretch/>
        </p:blipFill>
        <p:spPr>
          <a:xfrm rot="16200000">
            <a:off x="4063369" y="1675620"/>
            <a:ext cx="4320000" cy="324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b="11556"/>
          <a:stretch/>
        </p:blipFill>
        <p:spPr>
          <a:xfrm>
            <a:off x="5628435" y="3892091"/>
            <a:ext cx="1180286" cy="1340548"/>
          </a:xfrm>
          <a:prstGeom prst="ellipse">
            <a:avLst/>
          </a:prstGeom>
          <a:ln w="38100" cmpd="sng">
            <a:solidFill>
              <a:srgbClr val="FFFF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314864" y="1675621"/>
            <a:ext cx="4320000" cy="32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08728" y="3440552"/>
            <a:ext cx="1524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PAULA SCHER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4864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11955"/>
          <a:stretch/>
        </p:blipFill>
        <p:spPr>
          <a:xfrm>
            <a:off x="1879930" y="3892093"/>
            <a:ext cx="1180286" cy="1340547"/>
          </a:xfrm>
          <a:prstGeom prst="ellipse">
            <a:avLst/>
          </a:prstGeom>
          <a:ln w="38100" cmpd="sng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536" y="2082801"/>
            <a:ext cx="2837776" cy="12681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48533" y="3440551"/>
            <a:ext cx="1741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MILTON GLASER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03369" y="1135620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041" y="2082800"/>
            <a:ext cx="2837776" cy="12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25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FF00">
                <a:tint val="45000"/>
                <a:satMod val="400000"/>
              </a:srgb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314864" y="1675621"/>
            <a:ext cx="4320000" cy="324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864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86311" y="2331991"/>
            <a:ext cx="786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POINTS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916904"/>
              </p:ext>
            </p:extLst>
          </p:nvPr>
        </p:nvGraphicFramePr>
        <p:xfrm>
          <a:off x="1059746" y="2759988"/>
          <a:ext cx="2821213" cy="2524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213"/>
                <a:gridCol w="1397000"/>
              </a:tblGrid>
              <a:tr h="21565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solidFill>
                            <a:schemeClr val="bg1"/>
                          </a:solidFill>
                          <a:latin typeface="Century Gothic"/>
                          <a:cs typeface="Century Gothic"/>
                        </a:rPr>
                        <a:t>Who I’ve helped:</a:t>
                      </a:r>
                      <a:endParaRPr lang="en-US" sz="900" b="0" i="0" dirty="0">
                        <a:solidFill>
                          <a:schemeClr val="bg1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latin typeface="Century Gothic"/>
                          <a:cs typeface="Century Gothic"/>
                        </a:rPr>
                        <a:t>What</a:t>
                      </a:r>
                      <a:r>
                        <a:rPr lang="en-US" sz="900" b="0" i="0" baseline="0" dirty="0" smtClean="0">
                          <a:latin typeface="Century Gothic"/>
                          <a:cs typeface="Century Gothic"/>
                        </a:rPr>
                        <a:t> I helped with:</a:t>
                      </a:r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63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4071718" y="1675621"/>
            <a:ext cx="4320000" cy="3240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611718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843165" y="2331991"/>
            <a:ext cx="786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POINTS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19914"/>
              </p:ext>
            </p:extLst>
          </p:nvPr>
        </p:nvGraphicFramePr>
        <p:xfrm>
          <a:off x="4816600" y="2759988"/>
          <a:ext cx="2821213" cy="2524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213"/>
                <a:gridCol w="1397000"/>
              </a:tblGrid>
              <a:tr h="21565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solidFill>
                            <a:schemeClr val="bg1"/>
                          </a:solidFill>
                          <a:latin typeface="Century Gothic"/>
                          <a:cs typeface="Century Gothic"/>
                        </a:rPr>
                        <a:t>Who I’ve helped:</a:t>
                      </a:r>
                      <a:endParaRPr lang="en-US" sz="900" b="0" i="0" dirty="0">
                        <a:solidFill>
                          <a:schemeClr val="bg1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latin typeface="Century Gothic"/>
                          <a:cs typeface="Century Gothic"/>
                        </a:rPr>
                        <a:t>What I helped with:</a:t>
                      </a:r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63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9636" y="1478174"/>
            <a:ext cx="1292782" cy="8397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480" y="1478174"/>
            <a:ext cx="1292782" cy="83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06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4063369" y="1675620"/>
            <a:ext cx="4320000" cy="32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314864" y="1675621"/>
            <a:ext cx="4320000" cy="32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1816" y="3440552"/>
            <a:ext cx="1697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NEVILLE BRODY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4864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536" y="2082801"/>
            <a:ext cx="2837776" cy="12681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49538" y="3440551"/>
            <a:ext cx="1739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DAVID CARSON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03369" y="1135620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041" y="2082800"/>
            <a:ext cx="2837776" cy="12681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/>
          <a:srcRect l="9271" r="10608"/>
          <a:stretch/>
        </p:blipFill>
        <p:spPr>
          <a:xfrm>
            <a:off x="1877159" y="3892091"/>
            <a:ext cx="1180286" cy="1340546"/>
          </a:xfrm>
          <a:prstGeom prst="ellipse">
            <a:avLst/>
          </a:prstGeom>
          <a:ln w="38100" cmpd="sng">
            <a:solidFill>
              <a:srgbClr val="FFFFFF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1955" r="5787"/>
          <a:stretch/>
        </p:blipFill>
        <p:spPr>
          <a:xfrm>
            <a:off x="5638187" y="3892091"/>
            <a:ext cx="1180286" cy="1345811"/>
          </a:xfrm>
          <a:prstGeom prst="ellipse">
            <a:avLst/>
          </a:prstGeom>
          <a:ln w="38100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361158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FFFF">
                <a:tint val="45000"/>
                <a:satMod val="400000"/>
              </a:srgbClr>
            </a:duotone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4063369" y="1675620"/>
            <a:ext cx="4320000" cy="32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alphaModFix amt="6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809" b="8574"/>
          <a:stretch/>
        </p:blipFill>
        <p:spPr>
          <a:xfrm rot="16200000">
            <a:off x="314864" y="1675621"/>
            <a:ext cx="4320000" cy="324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864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336882"/>
              </p:ext>
            </p:extLst>
          </p:nvPr>
        </p:nvGraphicFramePr>
        <p:xfrm>
          <a:off x="1059746" y="2759988"/>
          <a:ext cx="2821213" cy="2524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213"/>
                <a:gridCol w="1397000"/>
              </a:tblGrid>
              <a:tr h="21565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solidFill>
                            <a:schemeClr val="bg1"/>
                          </a:solidFill>
                          <a:latin typeface="Century Gothic"/>
                          <a:cs typeface="Century Gothic"/>
                        </a:rPr>
                        <a:t>Who I’ve helped:</a:t>
                      </a:r>
                      <a:endParaRPr lang="en-US" sz="900" b="0" i="0" dirty="0">
                        <a:solidFill>
                          <a:schemeClr val="bg1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latin typeface="Century Gothic"/>
                          <a:cs typeface="Century Gothic"/>
                        </a:rPr>
                        <a:t>What I helped with:</a:t>
                      </a:r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63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4611718" y="1135621"/>
            <a:ext cx="3240000" cy="4320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613975"/>
              </p:ext>
            </p:extLst>
          </p:nvPr>
        </p:nvGraphicFramePr>
        <p:xfrm>
          <a:off x="4816600" y="2759988"/>
          <a:ext cx="2821213" cy="2524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213"/>
                <a:gridCol w="1397000"/>
              </a:tblGrid>
              <a:tr h="21565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solidFill>
                            <a:schemeClr val="bg1"/>
                          </a:solidFill>
                          <a:latin typeface="Century Gothic"/>
                          <a:cs typeface="Century Gothic"/>
                        </a:rPr>
                        <a:t>Who I’ve helped:</a:t>
                      </a:r>
                      <a:endParaRPr lang="en-US" sz="900" b="0" i="0" dirty="0">
                        <a:solidFill>
                          <a:schemeClr val="bg1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 smtClean="0">
                          <a:latin typeface="Century Gothic"/>
                          <a:cs typeface="Century Gothic"/>
                        </a:rPr>
                        <a:t>What I helped with:</a:t>
                      </a:r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2626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39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637"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dirty="0">
                        <a:latin typeface="Century Gothic"/>
                        <a:cs typeface="Century Gothic"/>
                      </a:endParaRPr>
                    </a:p>
                  </a:txBody>
                  <a:tcPr marL="71301" marR="71301" marT="35650" marB="3565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086311" y="2331991"/>
            <a:ext cx="786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POINTS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43165" y="2331991"/>
            <a:ext cx="786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rPr>
              <a:t>POINTS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636" y="1478174"/>
            <a:ext cx="1292782" cy="8397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480" y="1478174"/>
            <a:ext cx="1292782" cy="83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8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144009" y="189000"/>
            <a:ext cx="6855982" cy="6480000"/>
            <a:chOff x="1393238" y="407678"/>
            <a:chExt cx="6480470" cy="61250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1270236" y="530680"/>
              <a:ext cx="6036836" cy="5790831"/>
            </a:xfrm>
            <a:prstGeom prst="ellipse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6736" y="2221234"/>
              <a:ext cx="4888984" cy="218482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015302" y="4580786"/>
              <a:ext cx="25198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/>
                  <a:cs typeface="Century Gothic"/>
                </a:rPr>
                <a:t>MILTON GLASER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b="11556"/>
            <a:stretch/>
          </p:blipFill>
          <p:spPr>
            <a:xfrm>
              <a:off x="6054335" y="3709681"/>
              <a:ext cx="1819373" cy="2066412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  <p:sp>
          <p:nvSpPr>
            <p:cNvPr id="12" name="Oval 11"/>
            <p:cNvSpPr/>
            <p:nvPr/>
          </p:nvSpPr>
          <p:spPr>
            <a:xfrm>
              <a:off x="5312736" y="5174264"/>
              <a:ext cx="1358495" cy="1358495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5193" y="5399865"/>
              <a:ext cx="924085" cy="859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460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254000" y="67037"/>
            <a:ext cx="8634603" cy="6047999"/>
            <a:chOff x="564444" y="349259"/>
            <a:chExt cx="8043334" cy="5633852"/>
          </a:xfrm>
        </p:grpSpPr>
        <p:sp>
          <p:nvSpPr>
            <p:cNvPr id="20" name="Oval Callout 19"/>
            <p:cNvSpPr/>
            <p:nvPr/>
          </p:nvSpPr>
          <p:spPr>
            <a:xfrm>
              <a:off x="564444" y="1128889"/>
              <a:ext cx="8043334" cy="4854222"/>
            </a:xfrm>
            <a:prstGeom prst="wedgeEllipseCallout">
              <a:avLst/>
            </a:prstGeom>
            <a:solidFill>
              <a:srgbClr val="FFFFFF"/>
            </a:solidFill>
            <a:ln w="57150" cmpd="sng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1879" y="2272663"/>
              <a:ext cx="6152020" cy="3300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“There are three responses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>
                  <a:latin typeface="Century Gothic"/>
                  <a:cs typeface="Century Gothic"/>
                </a:rPr>
                <a:t>t</a:t>
              </a:r>
              <a:r>
                <a:rPr lang="en-US" sz="3600" b="1" dirty="0" smtClean="0">
                  <a:latin typeface="Century Gothic"/>
                  <a:cs typeface="Century Gothic"/>
                </a:rPr>
                <a:t>o a piece of design –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yes, no and WOW!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Wow is the one to aim for.”</a:t>
              </a:r>
            </a:p>
            <a:p>
              <a:pPr algn="ctr">
                <a:lnSpc>
                  <a:spcPct val="110000"/>
                </a:lnSpc>
              </a:pPr>
              <a:endParaRPr lang="en-US" sz="1200" dirty="0" smtClean="0">
                <a:latin typeface="Century Gothic"/>
                <a:cs typeface="Century Gothic"/>
              </a:endParaRPr>
            </a:p>
            <a:p>
              <a:pPr algn="ctr">
                <a:lnSpc>
                  <a:spcPct val="110000"/>
                </a:lnSpc>
              </a:pPr>
              <a:r>
                <a:rPr lang="en-US" sz="3200" dirty="0" smtClean="0">
                  <a:latin typeface="Century Gothic"/>
                  <a:cs typeface="Century Gothic"/>
                </a:rPr>
                <a:t>- Milton Glaser</a:t>
              </a:r>
              <a:endParaRPr lang="en-US" sz="3200" dirty="0">
                <a:latin typeface="Century Gothic"/>
                <a:cs typeface="Century Gothic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5848075" y="349259"/>
              <a:ext cx="1846556" cy="1925001"/>
              <a:chOff x="3496861" y="120565"/>
              <a:chExt cx="2062032" cy="2149631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rcRect t="482" b="294"/>
              <a:stretch/>
            </p:blipFill>
            <p:spPr>
              <a:xfrm rot="16200000">
                <a:off x="3453061" y="164365"/>
                <a:ext cx="2149631" cy="2062032"/>
              </a:xfrm>
              <a:prstGeom prst="ellipse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5706" y="660214"/>
                <a:ext cx="1637711" cy="1063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3380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144010" y="189000"/>
            <a:ext cx="6855981" cy="6480000"/>
            <a:chOff x="1393238" y="407678"/>
            <a:chExt cx="6480469" cy="61250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1270236" y="530680"/>
              <a:ext cx="6036836" cy="5790831"/>
            </a:xfrm>
            <a:prstGeom prst="ellipse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11955"/>
            <a:stretch/>
          </p:blipFill>
          <p:spPr>
            <a:xfrm>
              <a:off x="6054334" y="3701904"/>
              <a:ext cx="1819373" cy="2066410"/>
            </a:xfrm>
            <a:prstGeom prst="ellipse">
              <a:avLst/>
            </a:prstGeom>
            <a:ln w="38100" cmpd="sng">
              <a:solidFill>
                <a:schemeClr val="bg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6736" y="2221234"/>
              <a:ext cx="4888984" cy="218482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178360" y="4580786"/>
              <a:ext cx="2193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/>
                  <a:cs typeface="Century Gothic"/>
                </a:rPr>
                <a:t>PAULA SCHER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6"/>
            <a:srcRect r="25000"/>
            <a:stretch/>
          </p:blipFill>
          <p:spPr>
            <a:xfrm>
              <a:off x="5312736" y="5174264"/>
              <a:ext cx="1358495" cy="1358495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79070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253999" y="52925"/>
            <a:ext cx="8634602" cy="6047999"/>
            <a:chOff x="564444" y="349258"/>
            <a:chExt cx="8043334" cy="5633853"/>
          </a:xfrm>
        </p:grpSpPr>
        <p:sp>
          <p:nvSpPr>
            <p:cNvPr id="20" name="Oval Callout 19"/>
            <p:cNvSpPr/>
            <p:nvPr/>
          </p:nvSpPr>
          <p:spPr>
            <a:xfrm>
              <a:off x="564444" y="1128889"/>
              <a:ext cx="8043334" cy="4854222"/>
            </a:xfrm>
            <a:prstGeom prst="wedgeEllipseCallout">
              <a:avLst/>
            </a:prstGeom>
            <a:solidFill>
              <a:srgbClr val="FFFFFF"/>
            </a:solidFill>
            <a:ln w="57150" cmpd="sng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5808852" y="388481"/>
              <a:ext cx="1925004" cy="1846558"/>
            </a:xfrm>
            <a:prstGeom prst="ellipse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657111" y="2300885"/>
              <a:ext cx="5801588" cy="326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“Its through mistakes that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you actually can grow.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You have to get bad in </a:t>
              </a:r>
            </a:p>
            <a:p>
              <a:pPr algn="ctr">
                <a:lnSpc>
                  <a:spcPct val="110000"/>
                </a:lnSpc>
              </a:pPr>
              <a:r>
                <a:rPr lang="en-US" sz="3600" b="1" dirty="0" smtClean="0">
                  <a:latin typeface="Century Gothic"/>
                  <a:cs typeface="Century Gothic"/>
                </a:rPr>
                <a:t>order to get good.”</a:t>
              </a:r>
            </a:p>
            <a:p>
              <a:pPr algn="ctr">
                <a:lnSpc>
                  <a:spcPct val="110000"/>
                </a:lnSpc>
              </a:pPr>
              <a:endParaRPr lang="en-US" sz="1200" dirty="0" smtClean="0">
                <a:latin typeface="Century Gothic"/>
                <a:cs typeface="Century Gothic"/>
              </a:endParaRPr>
            </a:p>
            <a:p>
              <a:pPr algn="ctr">
                <a:lnSpc>
                  <a:spcPct val="110000"/>
                </a:lnSpc>
              </a:pPr>
              <a:r>
                <a:rPr lang="en-US" sz="3200" dirty="0" smtClean="0">
                  <a:latin typeface="Century Gothic"/>
                  <a:cs typeface="Century Gothic"/>
                </a:rPr>
                <a:t>- Paula Scher</a:t>
              </a:r>
              <a:endParaRPr lang="en-US" sz="3200" dirty="0">
                <a:latin typeface="Century Gothic"/>
                <a:cs typeface="Century Gothic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5096" y="832516"/>
              <a:ext cx="1466575" cy="952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9142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1144009" y="189000"/>
            <a:ext cx="6855982" cy="6480000"/>
            <a:chOff x="1393238" y="407678"/>
            <a:chExt cx="6480470" cy="61250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1270236" y="530680"/>
              <a:ext cx="6036836" cy="5790831"/>
            </a:xfrm>
            <a:prstGeom prst="ellipse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/>
            <a:srcRect l="9271" r="10608"/>
            <a:stretch/>
          </p:blipFill>
          <p:spPr>
            <a:xfrm>
              <a:off x="6054334" y="3701904"/>
              <a:ext cx="1819374" cy="2066410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6736" y="2221234"/>
              <a:ext cx="4888984" cy="218482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047994" y="4580786"/>
              <a:ext cx="2454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/>
                  <a:cs typeface="Century Gothic"/>
                </a:rPr>
                <a:t>NEVILLE BRODY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6"/>
            <a:srcRect t="23346" b="9390"/>
            <a:stretch/>
          </p:blipFill>
          <p:spPr>
            <a:xfrm>
              <a:off x="5312736" y="5174264"/>
              <a:ext cx="1358495" cy="1358495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629733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254700" y="66337"/>
            <a:ext cx="8634599" cy="6047999"/>
            <a:chOff x="564444" y="349258"/>
            <a:chExt cx="8043334" cy="5633853"/>
          </a:xfrm>
        </p:grpSpPr>
        <p:sp>
          <p:nvSpPr>
            <p:cNvPr id="20" name="Oval Callout 19"/>
            <p:cNvSpPr/>
            <p:nvPr/>
          </p:nvSpPr>
          <p:spPr>
            <a:xfrm>
              <a:off x="564444" y="1128889"/>
              <a:ext cx="8043334" cy="4854222"/>
            </a:xfrm>
            <a:prstGeom prst="wedgeEllipseCallout">
              <a:avLst/>
            </a:prstGeom>
            <a:solidFill>
              <a:srgbClr val="FFFFFF"/>
            </a:solidFill>
            <a:ln w="57150" cmpd="sng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5808854" y="388481"/>
              <a:ext cx="1925003" cy="1846558"/>
            </a:xfrm>
            <a:prstGeom prst="ellipse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260202" y="2413774"/>
              <a:ext cx="6595426" cy="2894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4000" b="1" dirty="0" smtClean="0">
                  <a:latin typeface="Century Gothic"/>
                  <a:cs typeface="Century Gothic"/>
                </a:rPr>
                <a:t>“Design is more than just </a:t>
              </a:r>
            </a:p>
            <a:p>
              <a:pPr algn="ctr">
                <a:lnSpc>
                  <a:spcPct val="110000"/>
                </a:lnSpc>
              </a:pPr>
              <a:r>
                <a:rPr lang="en-US" sz="4000" b="1" dirty="0" smtClean="0">
                  <a:latin typeface="Century Gothic"/>
                  <a:cs typeface="Century Gothic"/>
                </a:rPr>
                <a:t>a few tricks to the eye. It</a:t>
              </a:r>
              <a:r>
                <a:rPr lang="fr-FR" sz="4000" b="1" dirty="0" smtClean="0">
                  <a:latin typeface="Century Gothic"/>
                  <a:cs typeface="Century Gothic"/>
                </a:rPr>
                <a:t>’</a:t>
              </a:r>
              <a:r>
                <a:rPr lang="en-US" sz="4000" b="1" dirty="0" smtClean="0">
                  <a:latin typeface="Century Gothic"/>
                  <a:cs typeface="Century Gothic"/>
                </a:rPr>
                <a:t>s </a:t>
              </a:r>
            </a:p>
            <a:p>
              <a:pPr algn="ctr">
                <a:lnSpc>
                  <a:spcPct val="110000"/>
                </a:lnSpc>
              </a:pPr>
              <a:r>
                <a:rPr lang="en-US" sz="4000" b="1" dirty="0" smtClean="0">
                  <a:latin typeface="Century Gothic"/>
                  <a:cs typeface="Century Gothic"/>
                </a:rPr>
                <a:t>a few tricks to the brain.”</a:t>
              </a:r>
            </a:p>
            <a:p>
              <a:pPr algn="ctr">
                <a:lnSpc>
                  <a:spcPct val="110000"/>
                </a:lnSpc>
              </a:pPr>
              <a:endParaRPr lang="en-US" sz="1400" dirty="0" smtClean="0">
                <a:latin typeface="Century Gothic"/>
                <a:cs typeface="Century Gothic"/>
              </a:endParaRPr>
            </a:p>
            <a:p>
              <a:pPr algn="ctr">
                <a:lnSpc>
                  <a:spcPct val="110000"/>
                </a:lnSpc>
              </a:pPr>
              <a:r>
                <a:rPr lang="en-US" sz="3200" dirty="0" smtClean="0">
                  <a:latin typeface="Century Gothic"/>
                  <a:cs typeface="Century Gothic"/>
                </a:rPr>
                <a:t>- Neville Brody</a:t>
              </a:r>
              <a:endParaRPr lang="en-US" sz="3200" dirty="0">
                <a:latin typeface="Century Gothic"/>
                <a:cs typeface="Century Gothic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5096" y="832516"/>
              <a:ext cx="1466575" cy="952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3955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144009" y="189000"/>
            <a:ext cx="6855982" cy="6480000"/>
            <a:chOff x="1393238" y="407678"/>
            <a:chExt cx="6480470" cy="61250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FF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1270236" y="530680"/>
              <a:ext cx="6036836" cy="5790831"/>
            </a:xfrm>
            <a:prstGeom prst="ellipse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6736" y="2221234"/>
              <a:ext cx="4888984" cy="218482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016813" y="4580786"/>
              <a:ext cx="25168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/>
                  <a:cs typeface="Century Gothic"/>
                </a:rPr>
                <a:t>DAVID CARSON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  <a:cs typeface="Century Gothic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31955" r="5787"/>
            <a:stretch/>
          </p:blipFill>
          <p:spPr>
            <a:xfrm>
              <a:off x="6056835" y="3696640"/>
              <a:ext cx="1816873" cy="2071674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7"/>
            <a:srcRect b="27146"/>
            <a:stretch/>
          </p:blipFill>
          <p:spPr>
            <a:xfrm>
              <a:off x="5312736" y="5174264"/>
              <a:ext cx="1358495" cy="1358495"/>
            </a:xfrm>
            <a:prstGeom prst="ellipse">
              <a:avLst/>
            </a:prstGeom>
            <a:ln w="38100" cmpd="sng">
              <a:solidFill>
                <a:srgbClr val="FFFF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95841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259747" y="72670"/>
            <a:ext cx="8634600" cy="6047999"/>
            <a:chOff x="564444" y="349257"/>
            <a:chExt cx="8043334" cy="5633854"/>
          </a:xfrm>
        </p:grpSpPr>
        <p:sp>
          <p:nvSpPr>
            <p:cNvPr id="20" name="Oval Callout 19"/>
            <p:cNvSpPr/>
            <p:nvPr/>
          </p:nvSpPr>
          <p:spPr>
            <a:xfrm>
              <a:off x="564444" y="1128889"/>
              <a:ext cx="8043334" cy="4854222"/>
            </a:xfrm>
            <a:prstGeom prst="wedgeEllipseCallout">
              <a:avLst/>
            </a:prstGeom>
            <a:solidFill>
              <a:srgbClr val="FFFFFF"/>
            </a:solidFill>
            <a:ln w="57150" cmpd="sng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00FF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t="482" b="294"/>
            <a:stretch/>
          </p:blipFill>
          <p:spPr>
            <a:xfrm rot="16200000">
              <a:off x="5808854" y="388479"/>
              <a:ext cx="1925006" cy="1846561"/>
            </a:xfrm>
            <a:prstGeom prst="ellipse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290646" y="2441998"/>
              <a:ext cx="6534561" cy="2894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4000" b="1" dirty="0" smtClean="0">
                  <a:latin typeface="Century Gothic"/>
                  <a:cs typeface="Century Gothic"/>
                </a:rPr>
                <a:t>“Graphic Design </a:t>
              </a:r>
              <a:r>
                <a:rPr lang="en-GB" sz="4000" b="1" dirty="0" smtClean="0">
                  <a:latin typeface="Century Gothic"/>
                  <a:cs typeface="Century Gothic"/>
                </a:rPr>
                <a:t>will save </a:t>
              </a:r>
            </a:p>
            <a:p>
              <a:pPr algn="ctr">
                <a:lnSpc>
                  <a:spcPct val="110000"/>
                </a:lnSpc>
              </a:pPr>
              <a:r>
                <a:rPr lang="en-GB" sz="4000" b="1" dirty="0">
                  <a:latin typeface="Century Gothic"/>
                  <a:cs typeface="Century Gothic"/>
                </a:rPr>
                <a:t>t</a:t>
              </a:r>
              <a:r>
                <a:rPr lang="en-GB" sz="4000" b="1" dirty="0" smtClean="0">
                  <a:latin typeface="Century Gothic"/>
                  <a:cs typeface="Century Gothic"/>
                </a:rPr>
                <a:t>he world - right after </a:t>
              </a:r>
            </a:p>
            <a:p>
              <a:pPr algn="ctr">
                <a:lnSpc>
                  <a:spcPct val="110000"/>
                </a:lnSpc>
              </a:pPr>
              <a:r>
                <a:rPr lang="en-GB" sz="4000" b="1" dirty="0">
                  <a:latin typeface="Century Gothic"/>
                  <a:cs typeface="Century Gothic"/>
                </a:rPr>
                <a:t>R</a:t>
              </a:r>
              <a:r>
                <a:rPr lang="en-GB" sz="4000" b="1" dirty="0" smtClean="0">
                  <a:latin typeface="Century Gothic"/>
                  <a:cs typeface="Century Gothic"/>
                </a:rPr>
                <a:t>ock and Roll does</a:t>
              </a:r>
              <a:r>
                <a:rPr lang="en-US" sz="4000" b="1" dirty="0" smtClean="0">
                  <a:latin typeface="Century Gothic"/>
                  <a:cs typeface="Century Gothic"/>
                </a:rPr>
                <a:t>.”</a:t>
              </a:r>
            </a:p>
            <a:p>
              <a:pPr algn="ctr">
                <a:lnSpc>
                  <a:spcPct val="110000"/>
                </a:lnSpc>
              </a:pPr>
              <a:endParaRPr lang="en-US" sz="1400" dirty="0" smtClean="0">
                <a:latin typeface="Century Gothic"/>
                <a:cs typeface="Century Gothic"/>
              </a:endParaRPr>
            </a:p>
            <a:p>
              <a:pPr algn="ctr">
                <a:lnSpc>
                  <a:spcPct val="110000"/>
                </a:lnSpc>
              </a:pPr>
              <a:r>
                <a:rPr lang="en-US" sz="3200" dirty="0" smtClean="0">
                  <a:latin typeface="Century Gothic"/>
                  <a:cs typeface="Century Gothic"/>
                </a:rPr>
                <a:t>- David Carson</a:t>
              </a:r>
              <a:endParaRPr lang="en-US" sz="3200" dirty="0">
                <a:latin typeface="Century Gothic"/>
                <a:cs typeface="Century Gothic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5096" y="832516"/>
              <a:ext cx="1466575" cy="952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7180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154</Words>
  <Application>Microsoft Macintosh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PGCE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Shanice Welsh</dc:creator>
  <cp:lastModifiedBy>shanice</cp:lastModifiedBy>
  <cp:revision>38</cp:revision>
  <dcterms:created xsi:type="dcterms:W3CDTF">2016-07-25T21:42:05Z</dcterms:created>
  <dcterms:modified xsi:type="dcterms:W3CDTF">2016-07-26T19:50:04Z</dcterms:modified>
</cp:coreProperties>
</file>